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0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6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2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5A90-2697-4B84-80DF-6A0C598D6C38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B80A-0F57-47C1-B321-296BA470A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0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mdqng1btF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2/2014WR016481" TargetMode="External"/><Relationship Id="rId13" Type="http://schemas.openxmlformats.org/officeDocument/2006/relationships/hyperlink" Target="https://doi.org/10.4319/lo.2004.49.1.0076" TargetMode="External"/><Relationship Id="rId18" Type="http://schemas.openxmlformats.org/officeDocument/2006/relationships/hyperlink" Target="https://doi.org/10.1038/ngeo629" TargetMode="External"/><Relationship Id="rId3" Type="http://schemas.openxmlformats.org/officeDocument/2006/relationships/hyperlink" Target="https://doi.org/10.1002/esp.1111" TargetMode="External"/><Relationship Id="rId7" Type="http://schemas.openxmlformats.org/officeDocument/2006/relationships/hyperlink" Target="https://doi.org/10.1007/978-94-011-5552-6_5" TargetMode="External"/><Relationship Id="rId12" Type="http://schemas.openxmlformats.org/officeDocument/2006/relationships/hyperlink" Target="https://www.nortekgroup.com/products/vectrino-profiler" TargetMode="External"/><Relationship Id="rId17" Type="http://schemas.openxmlformats.org/officeDocument/2006/relationships/hyperlink" Target="https://doi.org/10.1007/s10652-014-9365-0" TargetMode="External"/><Relationship Id="rId2" Type="http://schemas.openxmlformats.org/officeDocument/2006/relationships/hyperlink" Target="https://doi.org/10.1016/0166-6622(90)80185-7" TargetMode="External"/><Relationship Id="rId16" Type="http://schemas.openxmlformats.org/officeDocument/2006/relationships/hyperlink" Target="https://doi.org/10.1146/annurev.fl.09.010177.0015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flo.com/about-classic/" TargetMode="External"/><Relationship Id="rId11" Type="http://schemas.openxmlformats.org/officeDocument/2006/relationships/hyperlink" Target="https://doi.org/10.1029/1998WR900069" TargetMode="External"/><Relationship Id="rId5" Type="http://schemas.openxmlformats.org/officeDocument/2006/relationships/hyperlink" Target="https://compomat.com/200-mesh-walnut-shell-flour-wf-5/" TargetMode="External"/><Relationship Id="rId15" Type="http://schemas.openxmlformats.org/officeDocument/2006/relationships/hyperlink" Target="https://doi.org/10.1086/283227" TargetMode="External"/><Relationship Id="rId10" Type="http://schemas.openxmlformats.org/officeDocument/2006/relationships/hyperlink" Target="https://doi.org/10.1061/(ASCE)0733-9429(1990)116:5(691)" TargetMode="External"/><Relationship Id="rId19" Type="http://schemas.openxmlformats.org/officeDocument/2006/relationships/hyperlink" Target="https://doi.org/10.1021/es201578n" TargetMode="External"/><Relationship Id="rId4" Type="http://schemas.openxmlformats.org/officeDocument/2006/relationships/hyperlink" Target="http://resolver.caltech.edu/CaltechKHR:KH-R-43A" TargetMode="External"/><Relationship Id="rId9" Type="http://schemas.openxmlformats.org/officeDocument/2006/relationships/hyperlink" Target="https://doi.org/10.1061/9780784408148.ch02" TargetMode="External"/><Relationship Id="rId14" Type="http://schemas.openxmlformats.org/officeDocument/2006/relationships/hyperlink" Target="http://www.westerlycentre.uwa.edu.au/__data/assets/pdf_file/0009/1637505/Purich_2007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Observations and implications of artificial vegetation on suspended sediment capture in laboratory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4084"/>
            <a:ext cx="9144000" cy="7655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Justin Nghiem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164" y="4975412"/>
            <a:ext cx="974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2018-19 Undergraduate Honors Thesis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Department of Geography, UC Berkeley</a:t>
            </a:r>
          </a:p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Advisor: Laurel Larsen</a:t>
            </a:r>
          </a:p>
        </p:txBody>
      </p:sp>
    </p:spTree>
    <p:extLst>
      <p:ext uri="{BB962C8B-B14F-4D97-AF65-F5344CB8AC3E}">
        <p14:creationId xmlns:p14="http://schemas.microsoft.com/office/powerpoint/2010/main" val="2055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8813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quantifies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how fast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sediment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concentration declines with time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May be decomposed as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Key: separate effects of settling and collectors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86" y="3560615"/>
            <a:ext cx="2742807" cy="480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1" y="4455772"/>
            <a:ext cx="9402183" cy="949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1" y="4308436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Parameter Estimation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1926292"/>
            <a:ext cx="2482495" cy="48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59" y="1530721"/>
            <a:ext cx="386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1. Suspended load model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35977"/>
            <a:ext cx="2159557" cy="378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59" y="3263110"/>
            <a:ext cx="3144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2. Decomposition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1" y="5623390"/>
            <a:ext cx="1790812" cy="8954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1788993" y="2729861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5459" y="4909883"/>
            <a:ext cx="343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3. Estimated effective capture efficiency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788993" y="4462546"/>
            <a:ext cx="614975" cy="279699"/>
          </a:xfrm>
          <a:prstGeom prst="rightArrow">
            <a:avLst>
              <a:gd name="adj1" fmla="val 50000"/>
              <a:gd name="adj2" fmla="val 1173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6089" y="1608268"/>
            <a:ext cx="73205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Estimate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using data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Partition </a:t>
            </a:r>
            <a:r>
              <a:rPr lang="en-US" sz="28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into contributions of settling and capture on collectors</a:t>
            </a:r>
          </a:p>
          <a:p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stimate effective capture efficiency using </a:t>
            </a:r>
            <a:r>
              <a:rPr lang="en-US" sz="2800" i="1" dirty="0"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i="1" baseline="-25000" dirty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experiments (~100 min)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experiments: with dowels, without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 vegetation stems using array of wooden dowels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added to flume at start of experiment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Acoustic Doppler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(ADV)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Recirculating Flume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8431" cy="4467599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average flow velocity 5-6 cm/s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Transitional flow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5.25 m long x 0.6 m wide channel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0.4 m water depth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False bed converted into “test section” for dowels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31" y="1600379"/>
            <a:ext cx="5792996" cy="4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Dowels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Coat with silicone grease as biofilm analogue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in test section in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 roughly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uniform pattern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Approximate dowel density in the test section of 1450 dowels/m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in dowel treatment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93" y="3747495"/>
            <a:ext cx="6599732" cy="30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Crushed walnut shell (~silt)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200 g added at start of each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7" y="2958888"/>
            <a:ext cx="10435505" cy="35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Peristaltic pumps: sample water at 5-min intervals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ADV: measure flow velocity during experiments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0491" y="2823882"/>
            <a:ext cx="10892402" cy="3813588"/>
            <a:chOff x="1124174" y="3399416"/>
            <a:chExt cx="9402184" cy="32918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678" y="3431973"/>
              <a:ext cx="9315680" cy="325928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4174" y="3399416"/>
              <a:ext cx="494852" cy="285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311537" y="2760119"/>
            <a:ext cx="10042263" cy="3997422"/>
            <a:chOff x="2404334" y="3313355"/>
            <a:chExt cx="6016489" cy="2394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259" y="3376553"/>
              <a:ext cx="5940564" cy="23317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04334" y="3313355"/>
              <a:ext cx="285078" cy="220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Instruments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434431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traps: accumulate settled particles in locations in the test section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968" y="1300196"/>
            <a:ext cx="2352663" cy="170237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353984" y="2151384"/>
            <a:ext cx="838887" cy="1687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301290" y="2151384"/>
            <a:ext cx="217290" cy="1687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6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Filtering Protocol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855363" cy="164909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Samples from peristaltic pumps were filtered through glass microfiber filters, dried, and weighed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mass/sample volume = mass concentration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11" y="3275704"/>
            <a:ext cx="5936428" cy="33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Experiment Protocol Summary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0" r="21979"/>
          <a:stretch/>
        </p:blipFill>
        <p:spPr>
          <a:xfrm>
            <a:off x="325916" y="2094205"/>
            <a:ext cx="2024629" cy="2011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915" y="140925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dowels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(if necessary)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30" y="2180264"/>
            <a:ext cx="3422128" cy="1924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130" y="1409250"/>
            <a:ext cx="173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2. Fill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0363" r="16363" b="13487"/>
          <a:stretch/>
        </p:blipFill>
        <p:spPr>
          <a:xfrm>
            <a:off x="8997872" y="2180264"/>
            <a:ext cx="2943113" cy="1773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0258" y="1409249"/>
            <a:ext cx="290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3. Set up instruments,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 sediment traps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/>
          <a:stretch/>
        </p:blipFill>
        <p:spPr>
          <a:xfrm>
            <a:off x="6390041" y="2181052"/>
            <a:ext cx="1936375" cy="1924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7872" y="1409249"/>
            <a:ext cx="2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4. Input settings,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  turn on flume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27968"/>
          <a:stretch/>
        </p:blipFill>
        <p:spPr>
          <a:xfrm>
            <a:off x="2597379" y="4612569"/>
            <a:ext cx="2070569" cy="20821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915" y="4243237"/>
            <a:ext cx="22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5. Add sediment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/>
          <a:stretch/>
        </p:blipFill>
        <p:spPr>
          <a:xfrm rot="5400000">
            <a:off x="46967" y="4891517"/>
            <a:ext cx="2146841" cy="15889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7057" y="424323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6. Collect data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7797" r="20061" b="3801"/>
          <a:stretch/>
        </p:blipFill>
        <p:spPr>
          <a:xfrm rot="5400000">
            <a:off x="8454618" y="4959871"/>
            <a:ext cx="2087638" cy="1375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r="17570"/>
          <a:stretch/>
        </p:blipFill>
        <p:spPr>
          <a:xfrm rot="5400000">
            <a:off x="9905651" y="4881095"/>
            <a:ext cx="2090795" cy="15365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10514" y="4234641"/>
            <a:ext cx="29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. Filter, dry, and weigh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r="136"/>
          <a:stretch/>
        </p:blipFill>
        <p:spPr>
          <a:xfrm>
            <a:off x="5079664" y="4617999"/>
            <a:ext cx="2977814" cy="2076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74281" y="4243237"/>
            <a:ext cx="35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7. Clean flume (sometimes)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89816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Coastal wetlands are facing historically rapid land loss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Mississippi River Delta has lost over 5000 km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of wetlands since 1930s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Relative sea level rise accelerates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75" y="300577"/>
            <a:ext cx="4641926" cy="64448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717983">
            <a:off x="8784236" y="4935097"/>
            <a:ext cx="968951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82927" y="4733358"/>
            <a:ext cx="865991" cy="6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717983">
            <a:off x="8733266" y="4115104"/>
            <a:ext cx="771807" cy="39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mdqng1btF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1296" y="365125"/>
            <a:ext cx="10869407" cy="61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Flume sediment transport description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Shields criterion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rates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effective capture efficiency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Sediment transport regime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0548" cy="4386916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Shields criterion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initial particle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Conclusion: particles travel in suspension, negligible bed load and resuspension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Supports application of background theory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96" y="1864853"/>
            <a:ext cx="6513755" cy="4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6310" cy="4351338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For each experiment, model fitted to all peristaltic pump data points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Insignificant upstream/downstream contrast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0" y="1443654"/>
            <a:ext cx="6584133" cy="4384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9139" y="5965115"/>
            <a:ext cx="3442447" cy="5432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50656" y="6040418"/>
            <a:ext cx="18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Model: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59" y="6007285"/>
            <a:ext cx="2100598" cy="4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Treatment Comparison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308815"/>
                  </p:ext>
                </p:extLst>
              </p:nvPr>
            </p:nvGraphicFramePr>
            <p:xfrm>
              <a:off x="152400" y="1596416"/>
              <a:ext cx="11887200" cy="16683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Treatment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err="1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s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k</a:t>
                          </a:r>
                          <a:r>
                            <a:rPr lang="en-US" sz="1800" i="1" baseline="-25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c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(x10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-4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s</a:t>
                          </a:r>
                          <a:r>
                            <a:rPr lang="en-US" sz="1800" baseline="300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-1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)</a:t>
                          </a:r>
                          <a:endParaRPr lang="en-US" sz="1800" dirty="0" smtClean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513" t="-5435" r="-1282" b="-201087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No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 ± 0.0601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1.620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</a:t>
                          </a:r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± 0.0601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NA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 Dowels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2.229 ± 0.0924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0.4213 ± 0.0092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1.808 ± 0.102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 ± 0.0039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4948518" y="2710928"/>
            <a:ext cx="4722607" cy="510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3861995"/>
            <a:ext cx="10515600" cy="231496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</a:t>
            </a:r>
          </a:p>
          <a:p>
            <a:r>
              <a:rPr lang="en-US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Compare: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particle capture rates due to settling versus capture on collectors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Order of magnitude differences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0866" y="2146151"/>
            <a:ext cx="2382819" cy="1118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Predicted vs actual </a:t>
            </a:r>
            <a:r>
              <a:rPr lang="el-GR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η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’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598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Compare predicted effective capture efficiency by two existing power law models to calculated value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01" y="3046759"/>
            <a:ext cx="4396797" cy="982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4510428"/>
            <a:ext cx="8330185" cy="986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0323" y="3097020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 et al. [2004]: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322" y="3680338"/>
            <a:ext cx="273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 et al. [2015]: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8448337" y="2976346"/>
            <a:ext cx="225911" cy="1123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950360" y="2923994"/>
            <a:ext cx="1398498" cy="715384"/>
            <a:chOff x="8880434" y="3097021"/>
            <a:chExt cx="1398498" cy="7153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52"/>
            <a:stretch/>
          </p:blipFill>
          <p:spPr>
            <a:xfrm>
              <a:off x="8923467" y="3097021"/>
              <a:ext cx="1355465" cy="43148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36"/>
            <a:stretch/>
          </p:blipFill>
          <p:spPr>
            <a:xfrm>
              <a:off x="8880434" y="3449342"/>
              <a:ext cx="1355465" cy="36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What do the results imply?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mechanisms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Through comparison of experiments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models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Potential for improved accuracy in effective capture efficiency prediction?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8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mechanisms</a:t>
            </a:r>
            <a:endParaRPr lang="en-US" sz="3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Two primary mechanisms: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 of mechanisms with the presence of dowels due to flow instabilities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18631"/>
              </p:ext>
            </p:extLst>
          </p:nvPr>
        </p:nvGraphicFramePr>
        <p:xfrm>
          <a:off x="2398954" y="4301959"/>
          <a:ext cx="7394091" cy="1668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697"/>
                <a:gridCol w="2464697"/>
                <a:gridCol w="2464697"/>
              </a:tblGrid>
              <a:tr h="55611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Treatment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err="1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</a:t>
                      </a:r>
                      <a:r>
                        <a:rPr lang="en-US" sz="1800" i="1" baseline="-25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(x10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</a:t>
                      </a:r>
                      <a:r>
                        <a:rPr lang="en-US" sz="1800" baseline="3000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No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1.620</a:t>
                      </a:r>
                      <a:r>
                        <a:rPr lang="en-US" sz="1800" baseline="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± 0.0601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611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 Dowels</a:t>
                      </a:r>
                      <a:endParaRPr lang="en-US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0.4213 ± 0.0092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1.808 ± 0.102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Comparable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for experiments in this study, Palmer et al. [2004], and Fauria et al. [2015]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Different experimental conditions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Palmer: single cylindrical collector with smooth &amp; rough greased surface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Fauria: array of emergent collectors with biofilm coating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(%)</a:t>
                          </a:r>
                          <a:endParaRPr lang="en-US" sz="1800" i="1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3027"/>
                  </p:ext>
                </p:extLst>
              </p:nvPr>
            </p:nvGraphicFramePr>
            <p:xfrm>
              <a:off x="3012141" y="4390563"/>
              <a:ext cx="6167718" cy="2224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3859"/>
                    <a:gridCol w="3083859"/>
                  </a:tblGrid>
                  <a:tr h="556114"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Model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198" t="-5435" r="-988" b="-300000"/>
                          </a:stretch>
                        </a:blip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Palmer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et al. [2004]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0.142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Fauria et al. [2015]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0.0261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55611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Dowel</a:t>
                          </a:r>
                          <a:r>
                            <a:rPr lang="en-US" sz="1800" baseline="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 treatment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dirty="0" smtClean="0">
                              <a:latin typeface="Verdana" panose="020B0604030504040204" pitchFamily="34" charset="0"/>
                              <a:ea typeface="Verdana" panose="020B0604030504040204" pitchFamily="34" charset="0"/>
                            </a:rPr>
                            <a:t>0.0689</a:t>
                          </a:r>
                          <a:endParaRPr lang="en-US" sz="1800" dirty="0"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8154296" y="5502791"/>
            <a:ext cx="1025563" cy="967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Predictive models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Alternative model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Add information on vegetation characteristics to kinematic and geometric parameters (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i="1" baseline="-25000" dirty="0" smtClean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Interference between many collectors with wake generation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Particles interact directly with stem surface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75" y="2684720"/>
            <a:ext cx="6083449" cy="3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Strategy: vegetation enhances retention of transported sediment load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Based on previous studies [Palmer et al., 2004; Wu et al., 2011; Fauria et al., 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Mathematical models to predict particle capture are valuable tools for wetland management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Empirical models of Palmer et al. [2004] and Fauria et al. [2015]</a:t>
            </a:r>
          </a:p>
          <a:p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5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the two experiments, dowel collectors augment overall particle capture rate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Interactions of dowels and particle settling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Possible additions to predictive models for effective capture efficiency (stem density and surface)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Better fit of experiment data to model with similar collector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9808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Acknowledgements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Laurel Larsen for her research mentorship,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Jordan for his work on the flume and feedback,</a:t>
            </a:r>
          </a:p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Yayla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, Candace, and Dani for assistance in flume experiments,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and everyone at the Environmental Systems Dynamics Laboratory for their support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References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418"/>
            <a:ext cx="10515600" cy="5091538"/>
          </a:xfrm>
        </p:spPr>
        <p:txBody>
          <a:bodyPr>
            <a:noAutofit/>
          </a:bodyPr>
          <a:lstStyle/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Beckett, Ronald, and Ngoc P. Le. 1990. “The Role or Organic Matter and Ionic Composition in Determining the Surface Charge of Suspended Particles in Natural Waters.”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Colloids and Surfaces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44 (January): 35–49.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https://doi.org/10.1016/0166-6622(90)80185-7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Biron, Pascale M., Colleen Robson, Michel F.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Lapointe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and Susan J. Gaskin. 2004. “Comparing Different Methods of Bed Shear Stress Estimates in Simple and Complex Flow Fields.”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Earth Surface Processes and Landforms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29 (11): 1403–15.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https://doi.org/10.1002/esp.1111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Britsch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Louis D., and Joseph B. Dunbar. 1993. “Land Loss Rates: Louisiana Coastal Plain.”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Journal of Coastal Research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9 (2): 324–38.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Brownlie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William R. 1981. “Prediction of Flow Depth and Sediment Discharge in Open Channels.” Report. November 1981.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http://resolver.caltech.edu/CaltechKHR:KH-R-43A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Composition Materials. “200 Mesh Walnut Shell Flour (WF-5).” 2013. Composition Materials Co. July 25, 2013.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https://compomat.com/200-mesh-walnut-shell-flour-wf-5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“About Classic –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Discflo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.”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n.d.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Accessed April 20, 2019.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https://discflo.com/about-classic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Droppo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I. G., G. G. Leppard, D. T. Flannigan, and S. N.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Liss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1997. “The Freshwater Floc: A Functional Relationship of Water and Organic and Inorganic Floc Constituents Affecting Suspended Sediment Properties.” In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The Interactions Between Sediments and Water: Proceedings of the 7th International Symposium, </a:t>
            </a:r>
            <a:r>
              <a:rPr lang="en-US" sz="600" i="1" dirty="0" err="1">
                <a:latin typeface="Verdana" panose="020B0604030504040204" pitchFamily="34" charset="0"/>
                <a:ea typeface="Verdana" panose="020B0604030504040204" pitchFamily="34" charset="0"/>
              </a:rPr>
              <a:t>Baveno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, Italy 22–25 September 1996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edited by R. Douglas Evans, Joe Wisniewski, and Jan R. Wisniewski, 43–53. Dordrecht: Springer Netherlands.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https://doi.org/10.1007/978-94-011-5552-6_5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Fauria, Kristen E., Rachel E.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Kerwin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Daniel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Nover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and S. Geoffrey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Schladow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2015. “Suspended Particle Capture by Synthetic Vegetation in a Laboratory Flume.”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51 (11): 9112–26.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https://doi.org/10.1002/2014WR016481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Fuchs, N. A. 1964.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The Mechanics of Aerosols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edited by R. E.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Daisley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and M. Fuchs. New York: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Pergamon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García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Marcelo H. 2008. “Sediment Transport and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Morphodynamics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.” In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Sedimentation Engineering: Processes, Measurements, Modeling, and Practice - ASCE Manuals and Reports on Engineering Practice (MOP) No. 110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edited by Marcelo H.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García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21-164. Reston: American Society of Civil Engineers.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https://doi.org/10.1061/9780784408148.ch02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Kadlec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Robert H. 1990. “Overland Flow in Wetlands: Vegetation Resistance.”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Journal of Hydraulic Engineering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116 (5): 691–706.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https://doi.org/10.1061/(ASCE)0733-9429(1990)116:5(691)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Heidi M. 1999. “Drag, Turbulence, and Diffusion in Flow through Emergent Vegetation.”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Water Resources Research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35 (2): 479–89.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https://doi.org/10.1029/1998WR900069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Nortek. 2019. “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Velocimeter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for Boundary Velocity Profile Measurements.” Text/html. Nortek. April 26, 2019.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https://www.nortekgroup.com/products/vectrino-profiler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Palmer, Molly R.,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Nepf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Heidi M.,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Pettersson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Thomas J. R., and Ackerman Josef D. 2004. “Observations of Particle Capture on a Cylindrical Collector: Implications for Particle Accumulation and Removal in Aquatic Systems.”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Limnology and Oceanography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49 (1): 76–85.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https://doi.org/10.4319/lo.2004.49.1.0076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Purich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Ariaan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2006. “The Capture of Suspended Particles by Aquatic Vegetation.” PhD diss., School of Environmental Systems Engineering, University of Western Australia.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http://www.westerlycentre.uwa.edu.au/__data/assets/pdf_file/0009/1637505/Purich_2007.pdf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Rubenstein, Daniel I., and M. A. R.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Koehl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1977. “The Mechanisms of Filter Feeding: Some Theoretical Considerations.”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The American Naturalist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111 (981): 981–94.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https://doi.org/10.1086/283227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Spielman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Lloyd A. 1977. “Particle Capture from Low-Speed Laminar Flows.”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Annual Review of Fluid Mechanics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9 (1): 297–319.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6"/>
              </a:rPr>
              <a:t>https://doi.org/10.1146/annurev.fl.09.010177.001501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Sutherland, Bruce R., Kai J. Barrett, and Murray K.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Gingras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2015. “Clay Settling in Fresh and Salt Water.”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Environmental Fluid Mechanics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15 (1): 147–60.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7"/>
              </a:rPr>
              <a:t>https://doi.org/10.1007/s10652-014-9365-0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Syvitski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James P. M., Albert J.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Kettner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Irina Overeem, Eric W. H. Hutton, Mark T. Hannon, G. Robert 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Brakenridge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, John Day, et al. 2009. “Sinking Deltas Due to Human Activities.”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Nature Geoscience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2 (10): 681–86.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8"/>
              </a:rPr>
              <a:t>https://doi.org/10.1038/ngeo629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Wu, Lei, Bin Gao, and Rafael Muñoz-</a:t>
            </a:r>
            <a:r>
              <a:rPr lang="en-US" sz="600" dirty="0" err="1">
                <a:latin typeface="Verdana" panose="020B0604030504040204" pitchFamily="34" charset="0"/>
                <a:ea typeface="Verdana" panose="020B0604030504040204" pitchFamily="34" charset="0"/>
              </a:rPr>
              <a:t>Carpena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 2011. “Experimental Analysis of Colloid Capture by a Cylindrical Collector in Laminar Overland Flow.” </a:t>
            </a:r>
            <a:r>
              <a:rPr lang="en-US" sz="600" i="1" dirty="0">
                <a:latin typeface="Verdana" panose="020B0604030504040204" pitchFamily="34" charset="0"/>
                <a:ea typeface="Verdana" panose="020B0604030504040204" pitchFamily="34" charset="0"/>
              </a:rPr>
              <a:t>Environmental Science &amp; Technology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 45 (18): 7777–84.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 </a:t>
            </a:r>
            <a:r>
              <a:rPr lang="en-US" sz="600" u="sng" dirty="0">
                <a:latin typeface="Verdana" panose="020B0604030504040204" pitchFamily="34" charset="0"/>
                <a:ea typeface="Verdana" panose="020B0604030504040204" pitchFamily="34" charset="0"/>
                <a:hlinkClick r:id="rId19"/>
              </a:rPr>
              <a:t>https://doi.org/10.1021/es201578n</a:t>
            </a:r>
            <a:r>
              <a:rPr lang="en-US" sz="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98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Research Questions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How well do existing models of suspended particle capture by vegetation stems perform?</a:t>
            </a: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Are there important but unaccounted parameters?</a:t>
            </a:r>
          </a:p>
          <a:p>
            <a:pPr marL="457200" lvl="1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Through flume experiments, what is the influence of vegetation on suspended particle capture in wetlands?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One method: Flume experiments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74552"/>
            <a:ext cx="5436196" cy="407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8" y="1674551"/>
            <a:ext cx="5436197" cy="40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General Terms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general removal of sediment particles from transport in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Collectors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vegetation stems (or stem-like objects) in the flow; their surfaces “collect” particles from the flow</a:t>
            </a:r>
          </a:p>
          <a:p>
            <a:pPr marL="457200" lvl="1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sediment transported in a flow in suspension</a:t>
            </a:r>
          </a:p>
          <a:p>
            <a:pPr lvl="1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Particle capture mechanisms 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705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Gravitational settling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Direct interception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Diffusional deposition – turbulence, Brownian motion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Inertial impaction – divergence from flowlines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5671" y="3808207"/>
            <a:ext cx="8540015" cy="2665693"/>
            <a:chOff x="1945671" y="3808207"/>
            <a:chExt cx="8540015" cy="26656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" r="4986"/>
            <a:stretch/>
          </p:blipFill>
          <p:spPr>
            <a:xfrm>
              <a:off x="1945671" y="3942678"/>
              <a:ext cx="8300658" cy="24143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940066" y="3808207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006971" y="6199580"/>
              <a:ext cx="47871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678194" y="2336486"/>
            <a:ext cx="109728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6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Effective capture efficiency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r="-68"/>
          <a:stretch/>
        </p:blipFill>
        <p:spPr>
          <a:xfrm>
            <a:off x="1328569" y="3942678"/>
            <a:ext cx="9391426" cy="241430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9" y="2383312"/>
            <a:ext cx="10515600" cy="1559366"/>
          </a:xfrm>
        </p:spPr>
      </p:pic>
      <p:sp>
        <p:nvSpPr>
          <p:cNvPr id="15" name="TextBox 14"/>
          <p:cNvSpPr txBox="1"/>
          <p:nvPr/>
        </p:nvSpPr>
        <p:spPr>
          <a:xfrm>
            <a:off x="785308" y="1575995"/>
            <a:ext cx="107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Quantifies overall rate of particle capture by collectors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Suspended load model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0304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 practice, fit an exponential model, a solution of an advection-diffusion equation [Fauria et al., 2015]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7" y="3281078"/>
            <a:ext cx="2952245" cy="58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554" y="4367605"/>
            <a:ext cx="16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96" y="4486685"/>
            <a:ext cx="7481944" cy="1787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67896" y="5459506"/>
            <a:ext cx="4104043" cy="446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1832</Words>
  <Application>Microsoft Office PowerPoint</Application>
  <PresentationFormat>Widescreen</PresentationFormat>
  <Paragraphs>221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Verdana</vt:lpstr>
      <vt:lpstr>Office Theme</vt:lpstr>
      <vt:lpstr>Observations and implications of artificial vegetation on suspended sediment capture in laboratory flume experiments</vt:lpstr>
      <vt:lpstr>Motivation</vt:lpstr>
      <vt:lpstr>Motivation</vt:lpstr>
      <vt:lpstr>Research Questions</vt:lpstr>
      <vt:lpstr>One method: Flume experiments</vt:lpstr>
      <vt:lpstr>General Terms</vt:lpstr>
      <vt:lpstr>Particle capture mechanisms </vt:lpstr>
      <vt:lpstr>Effective capture efficiency</vt:lpstr>
      <vt:lpstr>Suspended load model</vt:lpstr>
      <vt:lpstr>Particle capture rate</vt:lpstr>
      <vt:lpstr>Parameter Estimation Summary</vt:lpstr>
      <vt:lpstr>Methods</vt:lpstr>
      <vt:lpstr>Recirculating Flume</vt:lpstr>
      <vt:lpstr>Dowels</vt:lpstr>
      <vt:lpstr>Sediment</vt:lpstr>
      <vt:lpstr>Instruments</vt:lpstr>
      <vt:lpstr>Instruments</vt:lpstr>
      <vt:lpstr>Filtering Protocol</vt:lpstr>
      <vt:lpstr>Experiment Protocol Summary</vt:lpstr>
      <vt:lpstr>PowerPoint Presentation</vt:lpstr>
      <vt:lpstr>Results</vt:lpstr>
      <vt:lpstr>Sediment transport regime</vt:lpstr>
      <vt:lpstr>Treatment Comparison</vt:lpstr>
      <vt:lpstr>Treatment Comparison</vt:lpstr>
      <vt:lpstr>Predicted vs actual η’</vt:lpstr>
      <vt:lpstr>What do the results imply?</vt:lpstr>
      <vt:lpstr>Particle capture mechanisms</vt:lpstr>
      <vt:lpstr>Predictive models</vt:lpstr>
      <vt:lpstr>Predictive models</vt:lpstr>
      <vt:lpstr>Conclusion</vt:lpstr>
      <vt:lpstr>Acknowledgements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synthetic vegetation on suspended sediment capture in laboratory flume experiments</dc:title>
  <dc:creator>Justin Nghiem</dc:creator>
  <cp:lastModifiedBy>Justin Nghiem</cp:lastModifiedBy>
  <cp:revision>186</cp:revision>
  <dcterms:created xsi:type="dcterms:W3CDTF">2019-04-28T22:57:30Z</dcterms:created>
  <dcterms:modified xsi:type="dcterms:W3CDTF">2019-05-08T18:13:13Z</dcterms:modified>
</cp:coreProperties>
</file>